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69" r:id="rId16"/>
    <p:sldId id="283" r:id="rId17"/>
    <p:sldId id="268" r:id="rId18"/>
    <p:sldId id="270" r:id="rId19"/>
    <p:sldId id="282" r:id="rId20"/>
    <p:sldId id="281" r:id="rId21"/>
    <p:sldId id="273" r:id="rId22"/>
    <p:sldId id="272" r:id="rId23"/>
    <p:sldId id="271" r:id="rId24"/>
    <p:sldId id="284" r:id="rId25"/>
    <p:sldId id="274" r:id="rId26"/>
    <p:sldId id="279" r:id="rId27"/>
    <p:sldId id="276" r:id="rId28"/>
    <p:sldId id="277" r:id="rId29"/>
    <p:sldId id="278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E34BB-924B-4E6B-A3E8-11E10EFCFBBA}" type="datetimeFigureOut">
              <a:rPr lang="pt-BR" smtClean="0"/>
              <a:pPr/>
              <a:t>25/8/2011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F329B-7555-44E8-8D13-4C657A4B3E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F329B-7555-44E8-8D13-4C657A4B3EE4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0AD0-6EA1-46BA-9709-2E2E9CCAB0B2}" type="datetimeFigureOut">
              <a:rPr lang="pt-BR" smtClean="0"/>
              <a:pPr/>
              <a:t>25/8/2011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7EB8-7F29-4214-BC19-0CD9BAB68C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0AD0-6EA1-46BA-9709-2E2E9CCAB0B2}" type="datetimeFigureOut">
              <a:rPr lang="pt-BR" smtClean="0"/>
              <a:pPr/>
              <a:t>25/8/2011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7EB8-7F29-4214-BC19-0CD9BAB68C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0AD0-6EA1-46BA-9709-2E2E9CCAB0B2}" type="datetimeFigureOut">
              <a:rPr lang="pt-BR" smtClean="0"/>
              <a:pPr/>
              <a:t>25/8/2011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7EB8-7F29-4214-BC19-0CD9BAB68C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0AD0-6EA1-46BA-9709-2E2E9CCAB0B2}" type="datetimeFigureOut">
              <a:rPr lang="pt-BR" smtClean="0"/>
              <a:pPr/>
              <a:t>25/8/2011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7EB8-7F29-4214-BC19-0CD9BAB68C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0AD0-6EA1-46BA-9709-2E2E9CCAB0B2}" type="datetimeFigureOut">
              <a:rPr lang="pt-BR" smtClean="0"/>
              <a:pPr/>
              <a:t>25/8/2011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7EB8-7F29-4214-BC19-0CD9BAB68C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0AD0-6EA1-46BA-9709-2E2E9CCAB0B2}" type="datetimeFigureOut">
              <a:rPr lang="pt-BR" smtClean="0"/>
              <a:pPr/>
              <a:t>25/8/2011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7EB8-7F29-4214-BC19-0CD9BAB68C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0AD0-6EA1-46BA-9709-2E2E9CCAB0B2}" type="datetimeFigureOut">
              <a:rPr lang="pt-BR" smtClean="0"/>
              <a:pPr/>
              <a:t>25/8/2011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7EB8-7F29-4214-BC19-0CD9BAB68C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0AD0-6EA1-46BA-9709-2E2E9CCAB0B2}" type="datetimeFigureOut">
              <a:rPr lang="pt-BR" smtClean="0"/>
              <a:pPr/>
              <a:t>25/8/2011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7EB8-7F29-4214-BC19-0CD9BAB68C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0AD0-6EA1-46BA-9709-2E2E9CCAB0B2}" type="datetimeFigureOut">
              <a:rPr lang="pt-BR" smtClean="0"/>
              <a:pPr/>
              <a:t>25/8/2011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7EB8-7F29-4214-BC19-0CD9BAB68C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0AD0-6EA1-46BA-9709-2E2E9CCAB0B2}" type="datetimeFigureOut">
              <a:rPr lang="pt-BR" smtClean="0"/>
              <a:pPr/>
              <a:t>25/8/2011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7EB8-7F29-4214-BC19-0CD9BAB68C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0AD0-6EA1-46BA-9709-2E2E9CCAB0B2}" type="datetimeFigureOut">
              <a:rPr lang="pt-BR" smtClean="0"/>
              <a:pPr/>
              <a:t>25/8/2011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017EB8-7F29-4214-BC19-0CD9BAB68C0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FF0AD0-6EA1-46BA-9709-2E2E9CCAB0B2}" type="datetimeFigureOut">
              <a:rPr lang="pt-BR" smtClean="0"/>
              <a:pPr/>
              <a:t>25/8/2011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017EB8-7F29-4214-BC19-0CD9BAB68C0A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429024" y="142873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Professor </a:t>
            </a: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Jorge Antonio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40558" y="3929066"/>
            <a:ext cx="4831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Sistema Circulatório </a:t>
            </a: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Sistema Cardiovascular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co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71530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cav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vas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85818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coronarias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673" y="71414"/>
            <a:ext cx="531973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42910" y="1140725"/>
            <a:ext cx="2214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Sistema Arterial</a:t>
            </a:r>
            <a:endParaRPr lang="pt-BR" sz="2200" dirty="0"/>
          </a:p>
        </p:txBody>
      </p:sp>
      <p:pic>
        <p:nvPicPr>
          <p:cNvPr id="4" name="Imagem 3" descr="http://www.auladeanatomia.com/cardiovascular/coronaria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33685"/>
            <a:ext cx="53530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331611"/>
            <a:ext cx="621510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Logo em seguida a artéria aorta se encurva formando um arco para a esquerda dando origem a três artérias (artérias da curva da aorta) sendo elas: 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1 - Tronco </a:t>
            </a:r>
            <a:r>
              <a:rPr kumimoji="0" lang="pt-BR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braquiocefálico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arterial 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2 - Artéria carótida comum esquerda 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3 - Artéria subclávia esquerda 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tronco </a:t>
            </a:r>
            <a:r>
              <a:rPr kumimoji="0" lang="pt-BR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braquiocefálico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arterial origina duas artérias: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4 - Artéria carótida comum direita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5 - Artéria subclávia direita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http://www.auladeanatomia.com/cardiovascular/ram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00438"/>
            <a:ext cx="35719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vasossecundari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arteriasmembrossuperio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arteriassecundarias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000108"/>
            <a:ext cx="53578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14282" y="1575563"/>
            <a:ext cx="3214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A artéria carótida externa irriga as estruturas externas do crânio. A artéria carótida interna penetra no crânio através do canal carotídeo e supre as estruturas internas do mesmo. 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tabela1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71472" y="712097"/>
            <a:ext cx="78581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ARTÉRIAS DOS MEMBROS SUPERIORES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sistemaarterialdacabe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auladeanatomia.com/cardiovascular/corpoarteri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2668" y="620688"/>
            <a:ext cx="309178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381570" y="1043444"/>
            <a:ext cx="2896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SISTEMA  CARDIOVASCULAR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7544" y="1822172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função básica do sistema cardiovascular é a de levar material nutritivo e oxigênio às células. O sistema circulatório é um sistema fechado, sem comunicação com o exterior, constituído por tubos, que são chamados vasos, e por uma bomba </a:t>
            </a:r>
            <a:r>
              <a:rPr lang="pt-BR" sz="2400" dirty="0" smtClean="0"/>
              <a:t>percussora.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aor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aortadescendent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29684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arteriasmembrosinferio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ttp://www.auladeanatomia.com/cardiovascular/tabela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7"/>
            <a:ext cx="8286808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371171" y="140593"/>
            <a:ext cx="57470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ARTÉRIAS DOS MEMBROS INFERIORES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sistemaarterialdosmembrosinferio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grandesvasosvenos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07249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60969" y="426345"/>
            <a:ext cx="64828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Algumas veias importantes do corpo humano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tronc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15370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esquemakb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83582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76085" y="1283601"/>
            <a:ext cx="46104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VEIAS DA CABEÇA E PESCOÇO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veiasdacabe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veiastronc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/>
              <a:t>O sistema cardiovascular consiste no sangue, no coração e nos vasos sangüíneos.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14847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/>
              <a:t>O coração é a bomba que promove a circulação de sangue por cerca de 100 mil quilômetros de vasos sangüíneos.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31409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u="sng" dirty="0"/>
              <a:t>Circulação Pulmonar</a:t>
            </a:r>
            <a:r>
              <a:rPr lang="pt-BR" sz="2400" dirty="0"/>
              <a:t> - leva sangue do ventrículo direito do coração para os pulmões e de volta ao átrio esquerdo do coração.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48691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u="sng" dirty="0"/>
              <a:t>Circulação Sistêmica</a:t>
            </a:r>
            <a:r>
              <a:rPr lang="pt-BR" sz="2400" dirty="0"/>
              <a:t> - é a maior circulação; ela fornece o suprimento sangüíneo para todo o organismo. </a:t>
            </a:r>
          </a:p>
        </p:txBody>
      </p:sp>
      <p:pic>
        <p:nvPicPr>
          <p:cNvPr id="6" name="Imagem 5" descr="http://www.auladeanatomia.com/cardiovascular/circulaco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496" y="540221"/>
            <a:ext cx="3810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tabela1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sistemavenosomms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sistemavenososmembrossuperio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tabela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veiasmm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642942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sistemavenosomembrosinferio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7215237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75856" y="404664"/>
            <a:ext cx="185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u="sng" dirty="0"/>
              <a:t>CORAÇÃO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51520" y="90872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Apesar de toda a sua potência, o coração, em forma de cone, é relativamente pequeno, aproximadamente do tamanho do punho fechado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132856"/>
            <a:ext cx="85689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O coração fica apoiado sobre o diafragma, perto da linha média da cavidade torácica, no 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mediastino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a massa de tecido que se estende do esterno à coluna vertebral; e entre os revestimentos (pleuras) dos pulmões. Cerca de 2/3 de massa cardíaca ficam a esquerda da linha média do corpo. A posição do coração, no mediastino, é mais facilmente apreciada pelo exame de suas extremidades, superfícies e limites.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A extremidade pontuda do coração é o ápice, dirigida para frente, para baixo e para a esquerda. A porção mais larga do coração, oposta ao ápice, é a base, dirigida para trás, para cima e para a direita.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posicaocoraca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899" y="404664"/>
            <a:ext cx="2503909" cy="29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http://www.auladeanatomia.com/cardiovascular/mediastin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671" y="3429000"/>
            <a:ext cx="39338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600400" y="548680"/>
            <a:ext cx="4932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/>
              <a:t>Limites do Coração</a:t>
            </a:r>
            <a:r>
              <a:rPr lang="pt-BR" sz="2400" dirty="0"/>
              <a:t>: A superfície anterior fica logo abaixo do esterno e das costelas. A superfície inferior é a parte do coração que, em sua maior parte repousa sobre o diafragma, correspondendo a região entre o ápice e aborda direita.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357301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 smtClean="0"/>
              <a:t>A </a:t>
            </a:r>
            <a:r>
              <a:rPr lang="pt-BR" sz="2400" dirty="0"/>
              <a:t>borda direita está voltada para o pulmão </a:t>
            </a:r>
            <a:r>
              <a:rPr lang="pt-BR" sz="2400" dirty="0" smtClean="0"/>
              <a:t>direito </a:t>
            </a:r>
            <a:r>
              <a:rPr lang="pt-BR" sz="2400" dirty="0"/>
              <a:t>a borda esquerda, também chamada borda pulmonar, fica voltada para o pulmão </a:t>
            </a:r>
            <a:r>
              <a:rPr lang="pt-BR" sz="2400" dirty="0" smtClean="0"/>
              <a:t>esquerdo. Posteriormente </a:t>
            </a:r>
            <a:r>
              <a:rPr lang="pt-BR" sz="2400" dirty="0"/>
              <a:t>a traquéia, o esôfago e a artéria aorta descendente.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per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175" y="3470196"/>
            <a:ext cx="3338289" cy="28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51520" y="476672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u="sng" dirty="0"/>
              <a:t>Pericárdio</a:t>
            </a:r>
            <a:r>
              <a:rPr lang="pt-BR" sz="2400" dirty="0"/>
              <a:t>: a membrana que reveste e protege o coração.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556792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u="sng" dirty="0"/>
              <a:t>Miocárdio</a:t>
            </a:r>
            <a:r>
              <a:rPr lang="pt-BR" sz="2400" dirty="0"/>
              <a:t>: é a camada média e a mais espessa do coração. É composto de músculo estriado cardíaco.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3429000"/>
            <a:ext cx="4644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u="sng" dirty="0"/>
              <a:t>Endocárdio</a:t>
            </a:r>
            <a:r>
              <a:rPr lang="pt-BR" sz="2400" dirty="0"/>
              <a:t>: é a camada mais interna do coração.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69123"/>
            <a:ext cx="49292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Configuração Interna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coração possui quatro câmaras: dois átrios e dois ventrículos. Os átrios (as câmaras superiores) recebem sangue; os ventrículos (câmaras inferiores) bombeiam o sangue para fora do coração. </a:t>
            </a:r>
            <a:r>
              <a:rPr lang="pt-BR" sz="2400" dirty="0" smtClean="0"/>
              <a:t> 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/>
              <a:t>O átrio direito é separado do esquerdo por uma fina divisória chamada </a:t>
            </a:r>
            <a:r>
              <a:rPr lang="pt-BR" sz="2200" i="1" dirty="0" smtClean="0"/>
              <a:t>septo </a:t>
            </a:r>
            <a:r>
              <a:rPr lang="pt-BR" sz="2200" i="1" dirty="0" err="1" smtClean="0"/>
              <a:t>interatrial</a:t>
            </a:r>
            <a:r>
              <a:rPr lang="pt-BR" sz="2200" dirty="0" smtClean="0"/>
              <a:t>; o ventrículo direito é separado do esquerdo pelo </a:t>
            </a:r>
            <a:r>
              <a:rPr lang="pt-BR" sz="2200" i="1" dirty="0" smtClean="0"/>
              <a:t>septo interventricular</a:t>
            </a:r>
            <a:r>
              <a:rPr lang="pt-BR" sz="2200" dirty="0" smtClean="0"/>
              <a:t>.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Imagem 2" descr="http://www.auladeanatomia.com/cardiovascular/cardiointer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071678"/>
            <a:ext cx="335758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valv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62125"/>
            <a:ext cx="392909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http://www.auladeanatomia.com/cardiovascular/dl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34290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3864122"/>
            <a:ext cx="385765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Diástole é o relaxamento do músculo cardíaco, é quando os ventrículos se enchem de sangue, neste momento as valvas atrioventriculares estão abertas e as semilunares estão fechadas. 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auladeanatomia.com/cardiovascular/crosslg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5715040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554</Words>
  <Application>Microsoft Office PowerPoint</Application>
  <PresentationFormat>Apresentação na tela (4:3)</PresentationFormat>
  <Paragraphs>38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Fluxo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proprietario</dc:creator>
  <cp:lastModifiedBy>proprietario</cp:lastModifiedBy>
  <cp:revision>28</cp:revision>
  <dcterms:created xsi:type="dcterms:W3CDTF">2011-08-11T13:26:10Z</dcterms:created>
  <dcterms:modified xsi:type="dcterms:W3CDTF">2011-08-25T14:49:26Z</dcterms:modified>
</cp:coreProperties>
</file>